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17" d="100"/>
          <a:sy n="117" d="100"/>
        </p:scale>
        <p:origin x="-126" y="-78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0C4E38C-2752-4761-BE0F-6BB84A6AE01D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8CC9ED-FE69-4EA7-B323-0A1A827A1C6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75F00D-9DBF-466D-9E10-F079727AE202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8CC9ED-FE69-4EA7-B323-0A1A827A1C6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5FFBA19-351F-4050-809D-A5A437397D65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8CC9ED-FE69-4EA7-B323-0A1A827A1C6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616732-7B26-46E8-90E6-F51116A0BC9E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8CC9ED-FE69-4EA7-B323-0A1A827A1C6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1CDDADF-74B7-42E8-A0AE-36D1E4F50487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8CC9ED-FE69-4EA7-B323-0A1A827A1C6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5288DC-4353-48A7-91DC-1E5A2189A97A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8CC9ED-FE69-4EA7-B323-0A1A827A1C6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3E6843F-ABD5-468A-A818-0EA514074996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8CC9ED-FE69-4EA7-B323-0A1A827A1C6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EA9382-160D-44A6-BA98-01C2997D4F5C}" type="datetime1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8CC9ED-FE69-4EA7-B323-0A1A827A1C6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70C6F54-1A55-44B4-9BBB-58C0FCC20BDC}" type="datetime1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8CC9ED-FE69-4EA7-B323-0A1A827A1C6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1F16E5-616E-4681-A495-CEC66D69BE17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8CC9ED-FE69-4EA7-B323-0A1A827A1C6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8C03A69-04D6-44B1-B224-7315BAE22728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8CC9ED-FE69-4EA7-B323-0A1A827A1C6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B8A1E7-B859-481A-9069-2C23BBA97306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8CC9ED-FE69-4EA7-B323-0A1A827A1C6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1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2265785" y="145523"/>
            <a:ext cx="8048625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br>
              <a:rPr lang="ru-RU" sz="4500" b="1">
                <a:solidFill>
                  <a:srgbClr val="FFC000"/>
                </a:solidFill>
                <a:latin typeface="Times New Roman"/>
                <a:cs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  <a:cs typeface="Times New Roman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-104503" y="-1"/>
            <a:ext cx="11153502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114300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114300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114300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114300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1143000" y="-1"/>
            <a:ext cx="9906000" cy="1023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7" tIns="36004" rIns="72007" bIns="36004"/>
          <a:lstStyle>
            <a:lvl1pPr defTabSz="71913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8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30334"/>
            <a:ext cx="12192000" cy="1083708"/>
          </a:xfrm>
          <a:prstGeom prst="rect">
            <a:avLst/>
          </a:prstGeom>
          <a:effectLst/>
        </p:spPr>
      </p:pic>
      <p:pic>
        <p:nvPicPr>
          <p:cNvPr id="60" name="Picture 4" descr="Ростехнадзор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09801" y="24764"/>
            <a:ext cx="731528" cy="8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 bwMode="auto">
          <a:xfrm>
            <a:off x="1890886" y="69853"/>
            <a:ext cx="295245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Федеральная служба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по экологическому, технологическому 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и атомному надзору</a:t>
            </a:r>
            <a:endParaRPr/>
          </a:p>
        </p:txBody>
      </p:sp>
      <p:sp>
        <p:nvSpPr>
          <p:cNvPr id="62" name="TextBox 61"/>
          <p:cNvSpPr txBox="1"/>
          <p:nvPr/>
        </p:nvSpPr>
        <p:spPr bwMode="auto">
          <a:xfrm flipH="0" flipV="0">
            <a:off x="1890886" y="613806"/>
            <a:ext cx="2376377" cy="518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Сибирское управление Ростехнадзора</a:t>
            </a:r>
            <a:endParaRPr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658903" y="1180045"/>
            <a:ext cx="11441877" cy="64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«</a:t>
            </a:r>
            <a:r>
              <a:rPr sz="1800" b="1" i="0" u="none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 нарушениях требований промышленной безопасности, связанных с хранением и (или) транспортированием аммиачной селитры в форме удобрений</a:t>
            </a:r>
            <a:r>
              <a:rPr lang="ru-RU" cap="all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»</a:t>
            </a:r>
            <a:endParaRPr lang="ru-RU" cap="all">
              <a:solidFill>
                <a:srgbClr val="5B9BD5">
                  <a:lumMod val="50000"/>
                </a:srgbClr>
              </a:solidFill>
              <a:latin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2665636" y="6223833"/>
            <a:ext cx="7248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 bwMode="auto">
          <a:xfrm>
            <a:off x="3306685" y="6376412"/>
            <a:ext cx="5975815" cy="30515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i="1">
                <a:solidFill>
                  <a:srgbClr val="2F5597"/>
                </a:solidFill>
                <a:latin typeface="Arial"/>
                <a:cs typeface="Arial"/>
              </a:rPr>
              <a:t>27 августа 2025 г. </a:t>
            </a:r>
            <a:endParaRPr/>
          </a:p>
        </p:txBody>
      </p:sp>
      <p:pic>
        <p:nvPicPr>
          <p:cNvPr id="89866079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3306685" y="1872982"/>
            <a:ext cx="5589468" cy="419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613985" name="Заголовок 1"/>
          <p:cNvSpPr txBox="1"/>
          <p:nvPr/>
        </p:nvSpPr>
        <p:spPr bwMode="auto">
          <a:xfrm>
            <a:off x="2265783" y="145521"/>
            <a:ext cx="8048623" cy="888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br>
              <a:rPr lang="ru-RU" sz="4500" b="1">
                <a:solidFill>
                  <a:srgbClr val="FFC000"/>
                </a:solidFill>
                <a:latin typeface="Times New Roman"/>
                <a:cs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  <a:cs typeface="Times New Roman"/>
            </a:endParaRPr>
          </a:p>
        </p:txBody>
      </p:sp>
      <p:sp>
        <p:nvSpPr>
          <p:cNvPr id="2123169248" name="Заголовок 1"/>
          <p:cNvSpPr txBox="1"/>
          <p:nvPr/>
        </p:nvSpPr>
        <p:spPr bwMode="auto">
          <a:xfrm>
            <a:off x="-104501" y="0"/>
            <a:ext cx="11153502" cy="102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39829673" name="Заголовок 1"/>
          <p:cNvSpPr txBox="1"/>
          <p:nvPr/>
        </p:nvSpPr>
        <p:spPr bwMode="auto">
          <a:xfrm>
            <a:off x="1143000" y="0"/>
            <a:ext cx="9905998" cy="102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064177087" name="Заголовок 1"/>
          <p:cNvSpPr txBox="1"/>
          <p:nvPr/>
        </p:nvSpPr>
        <p:spPr bwMode="auto">
          <a:xfrm>
            <a:off x="1143000" y="0"/>
            <a:ext cx="9905998" cy="102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830927769" name="Заголовок 1"/>
          <p:cNvSpPr txBox="1"/>
          <p:nvPr/>
        </p:nvSpPr>
        <p:spPr bwMode="auto">
          <a:xfrm>
            <a:off x="1143000" y="0"/>
            <a:ext cx="9905998" cy="102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890035526" name="Заголовок 1"/>
          <p:cNvSpPr txBox="1"/>
          <p:nvPr/>
        </p:nvSpPr>
        <p:spPr bwMode="auto">
          <a:xfrm>
            <a:off x="1143000" y="0"/>
            <a:ext cx="9905998" cy="102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208718796" name="Заголовок 1"/>
          <p:cNvSpPr txBox="1"/>
          <p:nvPr/>
        </p:nvSpPr>
        <p:spPr bwMode="auto">
          <a:xfrm>
            <a:off x="1143000" y="0"/>
            <a:ext cx="9905998" cy="102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pic>
        <p:nvPicPr>
          <p:cNvPr id="1169343497" name="Рисунок 1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30333"/>
            <a:ext cx="12191998" cy="1083708"/>
          </a:xfrm>
          <a:prstGeom prst="rect">
            <a:avLst/>
          </a:prstGeom>
          <a:effectLst/>
        </p:spPr>
      </p:pic>
      <p:pic>
        <p:nvPicPr>
          <p:cNvPr id="1752072126" name="Picture 4" descr="Ростехнадзор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09799" y="24762"/>
            <a:ext cx="731526" cy="857790"/>
          </a:xfrm>
          <a:prstGeom prst="rect">
            <a:avLst/>
          </a:prstGeom>
          <a:noFill/>
          <a:ln>
            <a:noFill/>
          </a:ln>
        </p:spPr>
      </p:pic>
      <p:sp>
        <p:nvSpPr>
          <p:cNvPr id="1318632637" name="TextBox 60"/>
          <p:cNvSpPr txBox="1"/>
          <p:nvPr/>
        </p:nvSpPr>
        <p:spPr bwMode="auto">
          <a:xfrm>
            <a:off x="1890884" y="69851"/>
            <a:ext cx="2952450" cy="600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Федеральная служба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по экологическому, технологическому 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и атомному надзору</a:t>
            </a:r>
            <a:endParaRPr/>
          </a:p>
        </p:txBody>
      </p:sp>
      <p:sp>
        <p:nvSpPr>
          <p:cNvPr id="610717687" name="TextBox 61"/>
          <p:cNvSpPr txBox="1"/>
          <p:nvPr/>
        </p:nvSpPr>
        <p:spPr bwMode="auto">
          <a:xfrm flipH="0" flipV="0">
            <a:off x="1890885" y="613805"/>
            <a:ext cx="2376376" cy="518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Сибирское управление Ростехнадзора</a:t>
            </a:r>
            <a:endParaRPr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9398810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371769" y="1053372"/>
            <a:ext cx="11820227" cy="56058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defRPr/>
            </a:pPr>
            <a:r>
              <a:rPr sz="2200" b="1" i="0" u="none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ВЗРЫВ НА ЗАВОДЕ УДОБРЕНИЙ В Г. ТУЛУЗА (ФРАНЦИЯ)</a:t>
            </a:r>
            <a:endParaRPr/>
          </a:p>
        </p:txBody>
      </p:sp>
      <p:pic>
        <p:nvPicPr>
          <p:cNvPr id="1350001374" name=""/>
          <p:cNvPicPr>
            <a:picLocks noChangeAspect="1"/>
          </p:cNvPicPr>
          <p:nvPr>
            <p:ph idx="1"/>
          </p:nvPr>
        </p:nvPicPr>
        <p:blipFill>
          <a:blip r:embed="rId4"/>
          <a:stretch/>
        </p:blipFill>
        <p:spPr bwMode="auto">
          <a:xfrm rot="0" flipH="0" flipV="0">
            <a:off x="330000" y="2137741"/>
            <a:ext cx="5498146" cy="3325903"/>
          </a:xfrm>
          <a:prstGeom prst="rect">
            <a:avLst/>
          </a:prstGeom>
        </p:spPr>
      </p:pic>
      <p:sp>
        <p:nvSpPr>
          <p:cNvPr id="1662233180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21 сентября 2001 года </a:t>
            </a:r>
            <a:endParaRPr sz="1600" b="1"/>
          </a:p>
        </p:txBody>
      </p:sp>
      <p:sp>
        <p:nvSpPr>
          <p:cNvPr id="56885641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3001E7-B218-3E11-6BE4-0E0ED9CA6BDD}" type="slidenum">
              <a:rPr lang="ru-RU"/>
              <a:t/>
            </a:fld>
            <a:endParaRPr lang="ru-RU"/>
          </a:p>
        </p:txBody>
      </p:sp>
      <p:pic>
        <p:nvPicPr>
          <p:cNvPr id="240695115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6185335" y="2150829"/>
            <a:ext cx="4969223" cy="3312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00245" name="Заголовок 1"/>
          <p:cNvSpPr txBox="1"/>
          <p:nvPr/>
        </p:nvSpPr>
        <p:spPr bwMode="auto">
          <a:xfrm>
            <a:off x="2265783" y="145521"/>
            <a:ext cx="8048623" cy="888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br>
              <a:rPr lang="ru-RU" sz="4500" b="1">
                <a:solidFill>
                  <a:srgbClr val="FFC000"/>
                </a:solidFill>
                <a:latin typeface="Times New Roman"/>
                <a:cs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  <a:cs typeface="Times New Roman"/>
            </a:endParaRPr>
          </a:p>
        </p:txBody>
      </p:sp>
      <p:sp>
        <p:nvSpPr>
          <p:cNvPr id="652095594" name="Заголовок 1"/>
          <p:cNvSpPr txBox="1"/>
          <p:nvPr/>
        </p:nvSpPr>
        <p:spPr bwMode="auto">
          <a:xfrm>
            <a:off x="-104501" y="0"/>
            <a:ext cx="11153502" cy="102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231580210" name="Заголовок 1"/>
          <p:cNvSpPr txBox="1"/>
          <p:nvPr/>
        </p:nvSpPr>
        <p:spPr bwMode="auto">
          <a:xfrm>
            <a:off x="1143000" y="0"/>
            <a:ext cx="9905998" cy="102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89644815" name="Заголовок 1"/>
          <p:cNvSpPr txBox="1"/>
          <p:nvPr/>
        </p:nvSpPr>
        <p:spPr bwMode="auto">
          <a:xfrm>
            <a:off x="1143000" y="0"/>
            <a:ext cx="9905998" cy="102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088987913" name="Заголовок 1"/>
          <p:cNvSpPr txBox="1"/>
          <p:nvPr/>
        </p:nvSpPr>
        <p:spPr bwMode="auto">
          <a:xfrm>
            <a:off x="1143000" y="0"/>
            <a:ext cx="9905998" cy="102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50240236" name="Заголовок 1"/>
          <p:cNvSpPr txBox="1"/>
          <p:nvPr/>
        </p:nvSpPr>
        <p:spPr bwMode="auto">
          <a:xfrm>
            <a:off x="1143000" y="0"/>
            <a:ext cx="9905998" cy="102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757454686" name="Заголовок 1"/>
          <p:cNvSpPr txBox="1"/>
          <p:nvPr/>
        </p:nvSpPr>
        <p:spPr bwMode="auto">
          <a:xfrm>
            <a:off x="1143000" y="0"/>
            <a:ext cx="9905998" cy="102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pic>
        <p:nvPicPr>
          <p:cNvPr id="1543410366" name="Рисунок 1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30333"/>
            <a:ext cx="12191998" cy="1083708"/>
          </a:xfrm>
          <a:prstGeom prst="rect">
            <a:avLst/>
          </a:prstGeom>
          <a:effectLst/>
        </p:spPr>
      </p:pic>
      <p:pic>
        <p:nvPicPr>
          <p:cNvPr id="439420283" name="Picture 4" descr="Ростехнадзор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09799" y="24762"/>
            <a:ext cx="731526" cy="85779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540232" name="TextBox 60"/>
          <p:cNvSpPr txBox="1"/>
          <p:nvPr/>
        </p:nvSpPr>
        <p:spPr bwMode="auto">
          <a:xfrm>
            <a:off x="1890884" y="69851"/>
            <a:ext cx="2952450" cy="600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Федеральная служба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по экологическому, технологическому 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и атомному надзору</a:t>
            </a:r>
            <a:endParaRPr/>
          </a:p>
        </p:txBody>
      </p:sp>
      <p:sp>
        <p:nvSpPr>
          <p:cNvPr id="90074109" name="TextBox 61"/>
          <p:cNvSpPr txBox="1"/>
          <p:nvPr/>
        </p:nvSpPr>
        <p:spPr bwMode="auto">
          <a:xfrm flipH="0" flipV="0">
            <a:off x="1890885" y="613805"/>
            <a:ext cx="2376376" cy="518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Сибирское управление Ростехнадзора</a:t>
            </a:r>
            <a:endParaRPr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49462899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371769" y="1053372"/>
            <a:ext cx="11820227" cy="56058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defRPr/>
            </a:pPr>
            <a:r>
              <a:rPr sz="2600" b="1" i="0" u="none">
                <a:solidFill>
                  <a:srgbClr val="2F5696"/>
                </a:solidFill>
                <a:latin typeface="Calibri"/>
                <a:ea typeface="Calibri"/>
                <a:cs typeface="Calibri"/>
              </a:rPr>
              <a:t>МЕРЫ ПО ПРЕДУПРЕЖДЕНИЮ НАРУШЕНИЙ</a:t>
            </a:r>
            <a:endParaRPr/>
          </a:p>
        </p:txBody>
      </p:sp>
      <p:sp>
        <p:nvSpPr>
          <p:cNvPr id="84372746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 algn="just"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соблюдение требований промышленной безопасности на всех этапах работы с аммиачной селитрой;</a:t>
            </a:r>
            <a:endParaRPr sz="9000"/>
          </a:p>
          <a:p>
            <a:pPr marL="0" indent="0" algn="just"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проведение регулярных проверок состояния складов и транспорта;</a:t>
            </a:r>
            <a:endParaRPr sz="9000"/>
          </a:p>
          <a:p>
            <a:pPr marL="0" indent="0" algn="just"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обучение и инструктаж персонала;</a:t>
            </a:r>
            <a:endParaRPr sz="9000"/>
          </a:p>
          <a:p>
            <a:pPr marL="0" indent="0" algn="just"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автоматизация систем мониторинга (датчики температуры, влажности, газоанализаторы);</a:t>
            </a:r>
            <a:endParaRPr sz="9000"/>
          </a:p>
          <a:p>
            <a:pPr marL="0" indent="0" algn="just"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внедрение автоматических систем сигнализации и пожаротушения.</a:t>
            </a:r>
            <a:endParaRPr sz="9000"/>
          </a:p>
        </p:txBody>
      </p:sp>
      <p:sp>
        <p:nvSpPr>
          <p:cNvPr id="172135608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19711490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A04659-670D-0E1D-F760-86790869D01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8572174" name="Заголовок 1"/>
          <p:cNvSpPr txBox="1"/>
          <p:nvPr/>
        </p:nvSpPr>
        <p:spPr bwMode="auto">
          <a:xfrm>
            <a:off x="2265784" y="145522"/>
            <a:ext cx="8048624" cy="88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br>
              <a:rPr lang="ru-RU" sz="4500" b="1">
                <a:solidFill>
                  <a:srgbClr val="FFC000"/>
                </a:solidFill>
                <a:latin typeface="Times New Roman"/>
                <a:cs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  <a:cs typeface="Times New Roman"/>
            </a:endParaRPr>
          </a:p>
        </p:txBody>
      </p:sp>
      <p:sp>
        <p:nvSpPr>
          <p:cNvPr id="1278166245" name="Заголовок 1"/>
          <p:cNvSpPr txBox="1"/>
          <p:nvPr/>
        </p:nvSpPr>
        <p:spPr bwMode="auto">
          <a:xfrm>
            <a:off x="-104502" y="0"/>
            <a:ext cx="11153502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784777065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753764056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484336457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094809545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467896132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pic>
        <p:nvPicPr>
          <p:cNvPr id="720749525" name="Рисунок 1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30334"/>
            <a:ext cx="12191999" cy="1083708"/>
          </a:xfrm>
          <a:prstGeom prst="rect">
            <a:avLst/>
          </a:prstGeom>
          <a:effectLst/>
        </p:spPr>
      </p:pic>
      <p:pic>
        <p:nvPicPr>
          <p:cNvPr id="2037898259" name="Picture 4" descr="Ростехнадзор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09800" y="24763"/>
            <a:ext cx="731527" cy="857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93491557" name="TextBox 60"/>
          <p:cNvSpPr txBox="1"/>
          <p:nvPr/>
        </p:nvSpPr>
        <p:spPr bwMode="auto">
          <a:xfrm>
            <a:off x="1890885" y="69852"/>
            <a:ext cx="2952451" cy="600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Федеральная служба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по экологическому, технологическому 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и атомному надзору</a:t>
            </a:r>
            <a:endParaRPr/>
          </a:p>
        </p:txBody>
      </p:sp>
      <p:sp>
        <p:nvSpPr>
          <p:cNvPr id="835940332" name="TextBox 61"/>
          <p:cNvSpPr txBox="1"/>
          <p:nvPr/>
        </p:nvSpPr>
        <p:spPr bwMode="auto">
          <a:xfrm flipH="0" flipV="0">
            <a:off x="1890886" y="613806"/>
            <a:ext cx="2376377" cy="518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Сибирское управление Ростехнадзора</a:t>
            </a:r>
            <a:endParaRPr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8500822" name="Объект 2"/>
          <p:cNvSpPr>
            <a:spLocks noGrp="1"/>
          </p:cNvSpPr>
          <p:nvPr>
            <p:ph idx="1"/>
          </p:nvPr>
        </p:nvSpPr>
        <p:spPr bwMode="auto">
          <a:xfrm>
            <a:off x="1143000" y="1574270"/>
            <a:ext cx="10515600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 algn="ctr">
              <a:buFont typeface="Arial"/>
              <a:buNone/>
              <a:defRPr/>
            </a:pPr>
            <a:endParaRPr sz="7200"/>
          </a:p>
          <a:p>
            <a:pPr marL="0" indent="0" algn="ctr">
              <a:buFont typeface="Arial"/>
              <a:buNone/>
              <a:defRPr/>
            </a:pPr>
            <a:endParaRPr lang="ru-RU" sz="3600" b="1" i="1" u="none" strike="noStrike" cap="none" spc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0" indent="0" algn="ctr">
              <a:buFont typeface="Arial"/>
              <a:buNone/>
              <a:defRPr/>
            </a:pPr>
            <a:r>
              <a:rPr lang="ru-RU" sz="3600" b="1" i="1" u="none" strike="noStrike" cap="none" spc="0">
                <a:solidFill>
                  <a:srgbClr val="0070C0"/>
                </a:solidFill>
                <a:latin typeface="Arial"/>
                <a:ea typeface="Arial"/>
                <a:cs typeface="Arial"/>
              </a:rPr>
              <a:t>Спасибо за внимание!</a:t>
            </a:r>
            <a:endParaRPr lang="ru-RU" sz="3600" b="1" i="1" u="none" strike="noStrike" cap="none" spc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0" indent="0" algn="just">
              <a:buFont typeface="Arial"/>
              <a:buNone/>
              <a:defRPr/>
            </a:pPr>
            <a:endParaRPr sz="7200"/>
          </a:p>
        </p:txBody>
      </p:sp>
      <p:sp>
        <p:nvSpPr>
          <p:cNvPr id="85842314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249BE0-0EFD-C32F-308F-01C0D09F8A04}" type="slidenum">
              <a:rPr lang="ru-RU"/>
              <a:t/>
            </a:fld>
            <a:endParaRPr lang="ru-RU"/>
          </a:p>
        </p:txBody>
      </p:sp>
      <p:sp>
        <p:nvSpPr>
          <p:cNvPr id="1809826209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8702991" name="Заголовок 1"/>
          <p:cNvSpPr txBox="1"/>
          <p:nvPr/>
        </p:nvSpPr>
        <p:spPr bwMode="auto">
          <a:xfrm>
            <a:off x="2265784" y="145522"/>
            <a:ext cx="8048624" cy="88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br>
              <a:rPr lang="ru-RU" sz="4500" b="1">
                <a:solidFill>
                  <a:srgbClr val="FFC000"/>
                </a:solidFill>
                <a:latin typeface="Times New Roman"/>
                <a:cs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  <a:cs typeface="Times New Roman"/>
            </a:endParaRPr>
          </a:p>
        </p:txBody>
      </p:sp>
      <p:sp>
        <p:nvSpPr>
          <p:cNvPr id="61063008" name="Заголовок 1"/>
          <p:cNvSpPr txBox="1"/>
          <p:nvPr/>
        </p:nvSpPr>
        <p:spPr bwMode="auto">
          <a:xfrm>
            <a:off x="-104502" y="0"/>
            <a:ext cx="11153502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250536221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687822709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667469856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246869680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317329630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pic>
        <p:nvPicPr>
          <p:cNvPr id="23815379" name="Рисунок 1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30334"/>
            <a:ext cx="12191999" cy="1083708"/>
          </a:xfrm>
          <a:prstGeom prst="rect">
            <a:avLst/>
          </a:prstGeom>
          <a:effectLst/>
        </p:spPr>
      </p:pic>
      <p:pic>
        <p:nvPicPr>
          <p:cNvPr id="877422677" name="Picture 4" descr="Ростехнадзор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09800" y="24763"/>
            <a:ext cx="731527" cy="857790"/>
          </a:xfrm>
          <a:prstGeom prst="rect">
            <a:avLst/>
          </a:prstGeom>
          <a:noFill/>
          <a:ln>
            <a:noFill/>
          </a:ln>
        </p:spPr>
      </p:pic>
      <p:sp>
        <p:nvSpPr>
          <p:cNvPr id="775135902" name="TextBox 60"/>
          <p:cNvSpPr txBox="1"/>
          <p:nvPr/>
        </p:nvSpPr>
        <p:spPr bwMode="auto">
          <a:xfrm>
            <a:off x="1890885" y="69852"/>
            <a:ext cx="2952451" cy="600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Федеральная служба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по экологическому, технологическому 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и атомному надзору</a:t>
            </a:r>
            <a:endParaRPr/>
          </a:p>
        </p:txBody>
      </p:sp>
      <p:sp>
        <p:nvSpPr>
          <p:cNvPr id="689582424" name="TextBox 61"/>
          <p:cNvSpPr txBox="1"/>
          <p:nvPr/>
        </p:nvSpPr>
        <p:spPr bwMode="auto">
          <a:xfrm flipH="0" flipV="0">
            <a:off x="1890886" y="613806"/>
            <a:ext cx="2376377" cy="518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Сибирское управление Ростехнадзора</a:t>
            </a:r>
            <a:endParaRPr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9033039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1053373"/>
            <a:ext cx="10515600" cy="63731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defRPr/>
            </a:pPr>
            <a:r>
              <a:rPr sz="2600" b="1" i="0" u="none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АММИАЧНАЯ СЕЛИТРА (НИТРАТ АММОНИЯ, NH₄NO₃)</a:t>
            </a:r>
            <a:r>
              <a:rPr lang="ru-RU" sz="9000" b="1" i="0" u="none" strike="noStrike" cap="all" spc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60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endParaRPr/>
          </a:p>
        </p:txBody>
      </p:sp>
      <p:sp>
        <p:nvSpPr>
          <p:cNvPr id="14392061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 algn="just">
              <a:buFont typeface="Arial"/>
              <a:buNone/>
              <a:defRPr/>
            </a:pPr>
            <a:endParaRPr sz="1800"/>
          </a:p>
          <a:p>
            <a:pPr marL="0" indent="0" algn="just">
              <a:buFont typeface="Arial"/>
              <a:buNone/>
              <a:defRPr/>
            </a:pP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Font typeface="Arial"/>
              <a:buNone/>
              <a:defRPr/>
            </a:pP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Font typeface="Arial"/>
              <a:buNone/>
              <a:defRPr/>
            </a:pP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Font typeface="Arial"/>
              <a:buNone/>
              <a:defRPr/>
            </a:pP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Font typeface="Arial"/>
              <a:buNone/>
              <a:defRPr/>
            </a:pP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Font typeface="Arial"/>
              <a:buNone/>
              <a:defRPr/>
            </a:pP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Font typeface="Arial"/>
              <a:buNone/>
              <a:defRPr/>
            </a:pP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Font typeface="Arial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Аммиачная селитра (нитрат аммония, NH₄NO₃) — широко используемое азотное удобрение. При нарушении условий хранения и транспортировки она представляет потенциальную опасность: при определённых условиях может происходить её разложение с выделением тепла и последующим взрывом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400"/>
          </a:p>
        </p:txBody>
      </p:sp>
      <p:sp>
        <p:nvSpPr>
          <p:cNvPr id="450065629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929424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A5AC14F-FA6E-FC67-676A-031C3BBD0C44}" type="slidenum">
              <a:rPr lang="ru-RU"/>
              <a:t/>
            </a:fld>
            <a:endParaRPr lang="ru-RU"/>
          </a:p>
        </p:txBody>
      </p:sp>
      <p:pic>
        <p:nvPicPr>
          <p:cNvPr id="122421199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3659850" y="1775882"/>
            <a:ext cx="4950749" cy="2682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841679" name="Заголовок 1"/>
          <p:cNvSpPr txBox="1"/>
          <p:nvPr/>
        </p:nvSpPr>
        <p:spPr bwMode="auto">
          <a:xfrm>
            <a:off x="2265784" y="145522"/>
            <a:ext cx="8048624" cy="88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br>
              <a:rPr lang="ru-RU" sz="4500" b="1">
                <a:solidFill>
                  <a:srgbClr val="FFC000"/>
                </a:solidFill>
                <a:latin typeface="Times New Roman"/>
                <a:cs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  <a:cs typeface="Times New Roman"/>
            </a:endParaRPr>
          </a:p>
        </p:txBody>
      </p:sp>
      <p:sp>
        <p:nvSpPr>
          <p:cNvPr id="342338090" name="Заголовок 1"/>
          <p:cNvSpPr txBox="1"/>
          <p:nvPr/>
        </p:nvSpPr>
        <p:spPr bwMode="auto">
          <a:xfrm>
            <a:off x="-104502" y="0"/>
            <a:ext cx="11153502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648434240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901662378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681317147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555645857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667622694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pic>
        <p:nvPicPr>
          <p:cNvPr id="1416011033" name="Рисунок 1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30334"/>
            <a:ext cx="12191999" cy="1083708"/>
          </a:xfrm>
          <a:prstGeom prst="rect">
            <a:avLst/>
          </a:prstGeom>
          <a:effectLst/>
        </p:spPr>
      </p:pic>
      <p:pic>
        <p:nvPicPr>
          <p:cNvPr id="738690419" name="Picture 4" descr="Ростехнадзор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09800" y="24763"/>
            <a:ext cx="731527" cy="857790"/>
          </a:xfrm>
          <a:prstGeom prst="rect">
            <a:avLst/>
          </a:prstGeom>
          <a:noFill/>
          <a:ln>
            <a:noFill/>
          </a:ln>
        </p:spPr>
      </p:pic>
      <p:sp>
        <p:nvSpPr>
          <p:cNvPr id="923367005" name="TextBox 60"/>
          <p:cNvSpPr txBox="1"/>
          <p:nvPr/>
        </p:nvSpPr>
        <p:spPr bwMode="auto">
          <a:xfrm>
            <a:off x="1890885" y="69852"/>
            <a:ext cx="2952451" cy="600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Федеральная служба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по экологическому, технологическому 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и атомному надзору</a:t>
            </a:r>
            <a:endParaRPr/>
          </a:p>
        </p:txBody>
      </p:sp>
      <p:sp>
        <p:nvSpPr>
          <p:cNvPr id="1060283312" name="TextBox 61"/>
          <p:cNvSpPr txBox="1"/>
          <p:nvPr/>
        </p:nvSpPr>
        <p:spPr bwMode="auto">
          <a:xfrm flipH="0" flipV="0">
            <a:off x="1890886" y="613806"/>
            <a:ext cx="2376377" cy="518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Сибирское управление Ростехнадзора</a:t>
            </a:r>
            <a:endParaRPr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75348759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1053373"/>
            <a:ext cx="10515600" cy="63731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sz="2000" b="1" i="0" u="none">
                <a:solidFill>
                  <a:srgbClr val="2F5696"/>
                </a:solidFill>
                <a:latin typeface="Times New Roman"/>
                <a:ea typeface="Times New Roman"/>
                <a:cs typeface="Times New Roman"/>
              </a:rPr>
              <a:t>ИДЕНТИФИКАЦИЯ ОПАСНЫХ ПРОИЗВОДСТВЕННЫХ ОБЪЕКТОВ, СВЯЗАННЫХ С ХРАНЕНИЕМ И (ИЛИ) ТРАНСПОРТИРОВАНИЕМ АММИАЧНОЙ СЕЛИТРЫ</a:t>
            </a:r>
            <a:endParaRPr/>
          </a:p>
        </p:txBody>
      </p:sp>
      <p:sp>
        <p:nvSpPr>
          <p:cNvPr id="74133292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8" y="1690687"/>
            <a:ext cx="10515600" cy="4486275"/>
          </a:xfrm>
        </p:spPr>
        <p:txBody>
          <a:bodyPr/>
          <a:lstStyle/>
          <a:p>
            <a:pPr marL="0" indent="0" algn="just">
              <a:buFont typeface="Arial"/>
              <a:buNone/>
              <a:defRPr/>
            </a:pPr>
            <a:endParaRPr sz="4800"/>
          </a:p>
          <a:p>
            <a:pPr>
              <a:defRPr/>
            </a:pPr>
            <a:endParaRPr sz="1400"/>
          </a:p>
        </p:txBody>
      </p:sp>
      <p:sp>
        <p:nvSpPr>
          <p:cNvPr id="15445642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119723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75E055E-4D31-7AE8-219B-E229C4FDAEE2}" type="slidenum">
              <a:rPr lang="ru-RU"/>
              <a:t/>
            </a:fld>
            <a:endParaRPr lang="ru-RU"/>
          </a:p>
        </p:txBody>
      </p:sp>
      <p:graphicFrame>
        <p:nvGraphicFramePr>
          <p:cNvPr id="1750299374" name=""/>
          <p:cNvGraphicFramePr>
            <a:graphicFrameLocks xmlns:a="http://schemas.openxmlformats.org/drawingml/2006/main"/>
          </p:cNvGraphicFramePr>
          <p:nvPr/>
        </p:nvGraphicFramePr>
        <p:xfrm>
          <a:off x="881948" y="1858722"/>
          <a:ext cx="9432459" cy="4975859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{5C22544A-7EE6-4342-B048-85BDC9FD1C3A}</a:tableStyleId>
              </a:tblPr>
              <a:tblGrid>
                <a:gridCol w="4140000"/>
                <a:gridCol w="1260000"/>
                <a:gridCol w="1440000"/>
                <a:gridCol w="1440000"/>
                <a:gridCol w="1350000"/>
                <a:gridCol w="49511"/>
              </a:tblGrid>
              <a:tr h="491044">
                <a:tc rowSpan="2"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  опасного вещества</a:t>
                      </a:r>
                      <a:endParaRPr sz="2200"/>
                    </a:p>
                  </a:txBody>
                  <a:tcPr anchor="t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  опасного вещества, т</a:t>
                      </a:r>
                      <a:endParaRPr sz="2200"/>
                    </a:p>
                  </a:txBody>
                  <a:tcPr anchor="t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</a:tr>
              <a:tr h="717056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 класс   опасности</a:t>
                      </a:r>
                      <a:endParaRPr/>
                    </a:p>
                  </a:txBody>
                  <a:tcPr anchor="t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 класс   опасности</a:t>
                      </a:r>
                      <a:endParaRPr/>
                    </a:p>
                  </a:txBody>
                  <a:tcPr anchor="t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 класс   опасности</a:t>
                      </a:r>
                      <a:endParaRPr/>
                    </a:p>
                  </a:txBody>
                  <a:tcPr anchor="t"/>
                </a:tc>
                <a:tc gridSpan="2"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 класс   опасности</a:t>
                      </a:r>
                      <a:endParaRPr/>
                    </a:p>
                  </a:txBody>
                  <a:tcPr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1633781"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Нитрат аммония (нитрат аммония и смеси аммония, в   которых содержание азота из нитрата аммония составляет более 28 процентов   массы, а также водные растворы нитрата аммония, в которых концентрация   нитрата аммония превышает 90 процентов массы)</a:t>
                      </a:r>
                      <a:endParaRPr sz="2000"/>
                    </a:p>
                  </a:txBody>
                  <a:tcPr anchor="t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25 000 и более</a:t>
                      </a:r>
                      <a:endParaRPr/>
                    </a:p>
                  </a:txBody>
                  <a:tcPr anchor="t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2500 и более,   но менее 25 000</a:t>
                      </a:r>
                      <a:endParaRPr/>
                    </a:p>
                  </a:txBody>
                  <a:tcPr anchor="t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 и более,   но менее 2500</a:t>
                      </a:r>
                      <a:endParaRPr/>
                    </a:p>
                  </a:txBody>
                  <a:tcPr anchor="t"/>
                </a:tc>
                <a:tc gridSpan="2"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 и более, но   менее 250</a:t>
                      </a:r>
                      <a:endParaRPr/>
                    </a:p>
                  </a:txBody>
                  <a:tcPr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1729886"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Нитрат аммония в форме удобрений (простые удобрения   на основе нитрата аммония, а также сложные удобрения, в которых содержание   азота из нитрата аммония составляет более 28 процентов массы (сложные   удобрения содержат нитрат аммония вместе с фосфатом и (или) калием)</a:t>
                      </a:r>
                      <a:endParaRPr sz="2000"/>
                    </a:p>
                  </a:txBody>
                  <a:tcPr anchor="t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100 000 и   более</a:t>
                      </a:r>
                      <a:endParaRPr/>
                    </a:p>
                  </a:txBody>
                  <a:tcPr anchor="t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10 000 и   более, но менее 100 000</a:t>
                      </a:r>
                      <a:endParaRPr/>
                    </a:p>
                  </a:txBody>
                  <a:tcPr anchor="t"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 и более,   но менее 10 000</a:t>
                      </a:r>
                      <a:endParaRPr/>
                    </a:p>
                  </a:txBody>
                  <a:tcPr anchor="t"/>
                </a:tc>
                <a:tc gridSpan="2"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 и более,   но менее 1000</a:t>
                      </a:r>
                      <a:endParaRPr/>
                    </a:p>
                  </a:txBody>
                  <a:tcPr anchor="t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8393442" name="Заголовок 1"/>
          <p:cNvSpPr txBox="1"/>
          <p:nvPr/>
        </p:nvSpPr>
        <p:spPr bwMode="auto">
          <a:xfrm>
            <a:off x="2265784" y="145522"/>
            <a:ext cx="8048624" cy="88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br>
              <a:rPr lang="ru-RU" sz="4500" b="1">
                <a:solidFill>
                  <a:srgbClr val="FFC000"/>
                </a:solidFill>
                <a:latin typeface="Times New Roman"/>
                <a:cs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  <a:cs typeface="Times New Roman"/>
            </a:endParaRPr>
          </a:p>
        </p:txBody>
      </p:sp>
      <p:sp>
        <p:nvSpPr>
          <p:cNvPr id="34829940" name="Заголовок 1"/>
          <p:cNvSpPr txBox="1"/>
          <p:nvPr/>
        </p:nvSpPr>
        <p:spPr bwMode="auto">
          <a:xfrm>
            <a:off x="-104502" y="0"/>
            <a:ext cx="11153502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711470776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216607766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2070991497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784436001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435612560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pic>
        <p:nvPicPr>
          <p:cNvPr id="809399711" name="Рисунок 1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30334"/>
            <a:ext cx="12191999" cy="1083708"/>
          </a:xfrm>
          <a:prstGeom prst="rect">
            <a:avLst/>
          </a:prstGeom>
          <a:effectLst/>
        </p:spPr>
      </p:pic>
      <p:pic>
        <p:nvPicPr>
          <p:cNvPr id="299972928" name="Picture 4" descr="Ростехнадзор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09800" y="24763"/>
            <a:ext cx="731527" cy="857790"/>
          </a:xfrm>
          <a:prstGeom prst="rect">
            <a:avLst/>
          </a:prstGeom>
          <a:noFill/>
          <a:ln>
            <a:noFill/>
          </a:ln>
        </p:spPr>
      </p:pic>
      <p:sp>
        <p:nvSpPr>
          <p:cNvPr id="909786523" name="TextBox 60"/>
          <p:cNvSpPr txBox="1"/>
          <p:nvPr/>
        </p:nvSpPr>
        <p:spPr bwMode="auto">
          <a:xfrm>
            <a:off x="1890885" y="69852"/>
            <a:ext cx="2952451" cy="600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Федеральная служба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по экологическому, технологическому 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и атомному надзору</a:t>
            </a:r>
            <a:endParaRPr/>
          </a:p>
        </p:txBody>
      </p:sp>
      <p:sp>
        <p:nvSpPr>
          <p:cNvPr id="1703861749" name="TextBox 61"/>
          <p:cNvSpPr txBox="1"/>
          <p:nvPr/>
        </p:nvSpPr>
        <p:spPr bwMode="auto">
          <a:xfrm flipH="0" flipV="0">
            <a:off x="1890886" y="613806"/>
            <a:ext cx="2376377" cy="518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Сибирское управление Ростехнадзора</a:t>
            </a:r>
            <a:endParaRPr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7804729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1053373"/>
            <a:ext cx="10515600" cy="63731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defRPr/>
            </a:pPr>
            <a:r>
              <a:rPr sz="2600" b="1" i="0" u="none">
                <a:solidFill>
                  <a:srgbClr val="2F5696"/>
                </a:solidFill>
                <a:latin typeface="Times New Roman"/>
                <a:ea typeface="Times New Roman"/>
                <a:cs typeface="Times New Roman"/>
              </a:rPr>
              <a:t>ИНФОРМАЦИЯ О СОСТОЯНИИ НАДЗОРНОЙ ДЕЯТЕЛЬНОСТИ</a:t>
            </a:r>
            <a:endParaRPr sz="2300">
              <a:latin typeface="Arial"/>
              <a:cs typeface="Arial"/>
            </a:endParaRPr>
          </a:p>
        </p:txBody>
      </p:sp>
      <p:sp>
        <p:nvSpPr>
          <p:cNvPr id="597363255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8" y="1690687"/>
            <a:ext cx="10515600" cy="4486275"/>
          </a:xfrm>
        </p:spPr>
        <p:txBody>
          <a:bodyPr/>
          <a:lstStyle/>
          <a:p>
            <a:pPr marL="0" indent="0" algn="just">
              <a:buFont typeface="Arial"/>
              <a:buNone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Сибирское управление Ростехнадзора осуществляет надзор за состоянием промышленной безопасности в 9-х организациях, эксплуатирующих опасных производственных объектов связанных с хранением и (или) транспортированием аммиачной селитры в форме удобрений.</a:t>
            </a:r>
            <a:endParaRPr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Всего 10 ОПО, из них:</a:t>
            </a:r>
            <a:endParaRPr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en-US"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 </a:t>
            </a:r>
            <a:r>
              <a:rPr lang="ru-RU"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класс - </a:t>
            </a:r>
            <a:r>
              <a:rPr lang="en-US"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 </a:t>
            </a:r>
            <a:r>
              <a:rPr lang="ru-RU"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ОПО</a:t>
            </a:r>
            <a:endParaRPr lang="ru-RU"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en-US"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III </a:t>
            </a:r>
            <a:r>
              <a:rPr lang="ru-RU"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класс - 4 ОПО</a:t>
            </a:r>
            <a:endParaRPr lang="ru-RU"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en-US"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IV </a:t>
            </a:r>
            <a:r>
              <a:rPr lang="ru-RU"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класс - 3 ОПО</a:t>
            </a:r>
            <a:endParaRPr lang="ru-RU" sz="4800"/>
          </a:p>
        </p:txBody>
      </p:sp>
      <p:sp>
        <p:nvSpPr>
          <p:cNvPr id="75100709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2801660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637B15-0AFA-5608-6F7E-1575B6FB1F02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1901593" name="Заголовок 1"/>
          <p:cNvSpPr txBox="1"/>
          <p:nvPr/>
        </p:nvSpPr>
        <p:spPr bwMode="auto">
          <a:xfrm>
            <a:off x="2265784" y="145522"/>
            <a:ext cx="8048624" cy="88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br>
              <a:rPr lang="ru-RU" sz="4500" b="1">
                <a:solidFill>
                  <a:srgbClr val="FFC000"/>
                </a:solidFill>
                <a:latin typeface="Times New Roman"/>
                <a:cs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  <a:cs typeface="Times New Roman"/>
            </a:endParaRPr>
          </a:p>
        </p:txBody>
      </p:sp>
      <p:sp>
        <p:nvSpPr>
          <p:cNvPr id="1285164172" name="Заголовок 1"/>
          <p:cNvSpPr txBox="1"/>
          <p:nvPr/>
        </p:nvSpPr>
        <p:spPr bwMode="auto">
          <a:xfrm>
            <a:off x="-104502" y="0"/>
            <a:ext cx="11153502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30684586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592378820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238125096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703855174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905821774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pic>
        <p:nvPicPr>
          <p:cNvPr id="1043155373" name="Рисунок 1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30334"/>
            <a:ext cx="12191999" cy="1083708"/>
          </a:xfrm>
          <a:prstGeom prst="rect">
            <a:avLst/>
          </a:prstGeom>
          <a:effectLst/>
        </p:spPr>
      </p:pic>
      <p:pic>
        <p:nvPicPr>
          <p:cNvPr id="2138958762" name="Picture 4" descr="Ростехнадзор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09800" y="24763"/>
            <a:ext cx="731527" cy="857790"/>
          </a:xfrm>
          <a:prstGeom prst="rect">
            <a:avLst/>
          </a:prstGeom>
          <a:noFill/>
          <a:ln>
            <a:noFill/>
          </a:ln>
        </p:spPr>
      </p:pic>
      <p:sp>
        <p:nvSpPr>
          <p:cNvPr id="832629864" name="TextBox 60"/>
          <p:cNvSpPr txBox="1"/>
          <p:nvPr/>
        </p:nvSpPr>
        <p:spPr bwMode="auto">
          <a:xfrm>
            <a:off x="1890885" y="69852"/>
            <a:ext cx="2952451" cy="600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Федеральная служба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по экологическому, технологическому 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и атомному надзору</a:t>
            </a:r>
            <a:endParaRPr/>
          </a:p>
        </p:txBody>
      </p:sp>
      <p:sp>
        <p:nvSpPr>
          <p:cNvPr id="1390289156" name="TextBox 61"/>
          <p:cNvSpPr txBox="1"/>
          <p:nvPr/>
        </p:nvSpPr>
        <p:spPr bwMode="auto">
          <a:xfrm flipH="0" flipV="0">
            <a:off x="1890886" y="613806"/>
            <a:ext cx="2376377" cy="518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Сибирское управление Ростехнадзора</a:t>
            </a:r>
            <a:endParaRPr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92279873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371770" y="1053373"/>
            <a:ext cx="11820228" cy="42829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defRPr/>
            </a:pPr>
            <a:r>
              <a:rPr sz="2600" b="1" i="0" u="none">
                <a:solidFill>
                  <a:srgbClr val="2F5696"/>
                </a:solidFill>
                <a:latin typeface="Calibri"/>
                <a:ea typeface="Calibri"/>
                <a:cs typeface="Calibri"/>
              </a:rPr>
              <a:t>ОСНОВНЫЕ ТРЕБОВАНИЯ ПРОМЫШЛЕННОЙ БЕЗОПАСНОСТИ</a:t>
            </a:r>
            <a:endParaRPr/>
          </a:p>
        </p:txBody>
      </p:sp>
      <p:sp>
        <p:nvSpPr>
          <p:cNvPr id="206298164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algn="just"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Федеральный закон № 116-ФЗ «О промышленной безопасности опасных производственных объектов»;</a:t>
            </a:r>
            <a:endParaRPr sz="9000"/>
          </a:p>
          <a:p>
            <a:pPr algn="just"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Федеральные нормы и правила в области промышленной безопасности «Правила безопасности при производстве, хранении и применении взрывчатых материалов промышленного назначения», утвержденные приказом Ростехнадзора от 03.12.2020 № 494;</a:t>
            </a:r>
            <a:endParaRPr sz="9000"/>
          </a:p>
          <a:p>
            <a:pPr algn="just"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ГОСТ 2—2013 «Селитра аммиачная. Технические условия». </a:t>
            </a:r>
            <a:endParaRPr sz="4800"/>
          </a:p>
        </p:txBody>
      </p:sp>
      <p:sp>
        <p:nvSpPr>
          <p:cNvPr id="173823071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7628604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9F50690-8183-8F48-0ED5-7C4959CECC6C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7109495" name="Заголовок 1"/>
          <p:cNvSpPr txBox="1"/>
          <p:nvPr/>
        </p:nvSpPr>
        <p:spPr bwMode="auto">
          <a:xfrm>
            <a:off x="2265783" y="145521"/>
            <a:ext cx="8048623" cy="888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br>
              <a:rPr lang="ru-RU" sz="4500" b="1">
                <a:solidFill>
                  <a:srgbClr val="FFC000"/>
                </a:solidFill>
                <a:latin typeface="Times New Roman"/>
                <a:cs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  <a:cs typeface="Times New Roman"/>
            </a:endParaRPr>
          </a:p>
        </p:txBody>
      </p:sp>
      <p:sp>
        <p:nvSpPr>
          <p:cNvPr id="1473946049" name="Заголовок 1"/>
          <p:cNvSpPr txBox="1"/>
          <p:nvPr/>
        </p:nvSpPr>
        <p:spPr bwMode="auto">
          <a:xfrm>
            <a:off x="-104501" y="0"/>
            <a:ext cx="11153502" cy="102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145123526" name="Заголовок 1"/>
          <p:cNvSpPr txBox="1"/>
          <p:nvPr/>
        </p:nvSpPr>
        <p:spPr bwMode="auto">
          <a:xfrm>
            <a:off x="1143000" y="0"/>
            <a:ext cx="9905998" cy="102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272407205" name="Заголовок 1"/>
          <p:cNvSpPr txBox="1"/>
          <p:nvPr/>
        </p:nvSpPr>
        <p:spPr bwMode="auto">
          <a:xfrm>
            <a:off x="1143000" y="0"/>
            <a:ext cx="9905998" cy="102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378844016" name="Заголовок 1"/>
          <p:cNvSpPr txBox="1"/>
          <p:nvPr/>
        </p:nvSpPr>
        <p:spPr bwMode="auto">
          <a:xfrm>
            <a:off x="1143000" y="0"/>
            <a:ext cx="9905998" cy="102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2023375522" name="Заголовок 1"/>
          <p:cNvSpPr txBox="1"/>
          <p:nvPr/>
        </p:nvSpPr>
        <p:spPr bwMode="auto">
          <a:xfrm>
            <a:off x="1143000" y="0"/>
            <a:ext cx="9905998" cy="102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367344768" name="Заголовок 1"/>
          <p:cNvSpPr txBox="1"/>
          <p:nvPr/>
        </p:nvSpPr>
        <p:spPr bwMode="auto">
          <a:xfrm>
            <a:off x="1143000" y="0"/>
            <a:ext cx="9905998" cy="102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5" tIns="36002" rIns="72005" bIns="36002"/>
          <a:lstStyle>
            <a:lvl1pPr defTabSz="719136">
              <a:lnSpc>
                <a:spcPct val="90000"/>
              </a:lnSpc>
              <a:spcBef>
                <a:spcPts val="998"/>
              </a:spcBef>
              <a:buFont typeface="Arial"/>
              <a:buChar char="•"/>
              <a:tabLst>
                <a:tab pos="9672636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6">
              <a:lnSpc>
                <a:spcPct val="90000"/>
              </a:lnSpc>
              <a:spcBef>
                <a:spcPts val="498"/>
              </a:spcBef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8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6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Font typeface="Arial"/>
              <a:buChar char="•"/>
              <a:tabLst>
                <a:tab pos="9672636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pic>
        <p:nvPicPr>
          <p:cNvPr id="1831159134" name="Рисунок 1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30333"/>
            <a:ext cx="12191998" cy="1083708"/>
          </a:xfrm>
          <a:prstGeom prst="rect">
            <a:avLst/>
          </a:prstGeom>
          <a:effectLst/>
        </p:spPr>
      </p:pic>
      <p:pic>
        <p:nvPicPr>
          <p:cNvPr id="20067282" name="Picture 4" descr="Ростехнадзор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09799" y="24762"/>
            <a:ext cx="731526" cy="857790"/>
          </a:xfrm>
          <a:prstGeom prst="rect">
            <a:avLst/>
          </a:prstGeom>
          <a:noFill/>
          <a:ln>
            <a:noFill/>
          </a:ln>
        </p:spPr>
      </p:pic>
      <p:sp>
        <p:nvSpPr>
          <p:cNvPr id="1592201148" name="TextBox 60"/>
          <p:cNvSpPr txBox="1"/>
          <p:nvPr/>
        </p:nvSpPr>
        <p:spPr bwMode="auto">
          <a:xfrm>
            <a:off x="1890884" y="69851"/>
            <a:ext cx="2952450" cy="600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Федеральная служба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по экологическому, технологическому 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и атомному надзору</a:t>
            </a:r>
            <a:endParaRPr/>
          </a:p>
        </p:txBody>
      </p:sp>
      <p:sp>
        <p:nvSpPr>
          <p:cNvPr id="1024614121" name="TextBox 61"/>
          <p:cNvSpPr txBox="1"/>
          <p:nvPr/>
        </p:nvSpPr>
        <p:spPr bwMode="auto">
          <a:xfrm flipH="0" flipV="0">
            <a:off x="1890885" y="613805"/>
            <a:ext cx="2376376" cy="518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Сибирское управление Ростехнадзора</a:t>
            </a:r>
            <a:endParaRPr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59689421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371769" y="1053372"/>
            <a:ext cx="11820227" cy="42829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defRPr/>
            </a:pPr>
            <a:r>
              <a:rPr sz="2600" b="1" i="0" u="none">
                <a:solidFill>
                  <a:srgbClr val="2F5696"/>
                </a:solidFill>
                <a:latin typeface="Calibri"/>
                <a:ea typeface="Calibri"/>
                <a:cs typeface="Calibri"/>
              </a:rPr>
              <a:t>ОСНОВНЫЕ ТРЕБОВАНИЯ ПРОМЫШЛЕННОЙ БЕЗОПАСНОСТИ</a:t>
            </a:r>
            <a:endParaRPr/>
          </a:p>
        </p:txBody>
      </p:sp>
      <p:sp>
        <p:nvSpPr>
          <p:cNvPr id="136480438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 algn="just"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Хранение и транспортирование аммиачной селитры должны соответствовать строгим нормам.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400"/>
          </a:p>
          <a:p>
            <a:pPr marL="0" indent="0" algn="just"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Хранение: в специализированных складах с контролем температуры, влажности и вентиляции; запрещено совместное хранение с горючими материалами.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sz="2400"/>
          </a:p>
          <a:p>
            <a:pPr marL="0" indent="0" algn="just"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Транспортирование: использование герметичных контейнеров, исключение перегрева и механических повреждений.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/>
          </a:p>
        </p:txBody>
      </p:sp>
      <p:sp>
        <p:nvSpPr>
          <p:cNvPr id="183955247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81228650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CEAFB3-FFFA-D477-B191-37A63B44AC01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8331751" name="Заголовок 1"/>
          <p:cNvSpPr txBox="1"/>
          <p:nvPr/>
        </p:nvSpPr>
        <p:spPr bwMode="auto">
          <a:xfrm>
            <a:off x="2265784" y="145522"/>
            <a:ext cx="8048624" cy="88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br>
              <a:rPr lang="ru-RU" sz="4500" b="1">
                <a:solidFill>
                  <a:srgbClr val="FFC000"/>
                </a:solidFill>
                <a:latin typeface="Times New Roman"/>
                <a:cs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  <a:cs typeface="Times New Roman"/>
            </a:endParaRPr>
          </a:p>
        </p:txBody>
      </p:sp>
      <p:sp>
        <p:nvSpPr>
          <p:cNvPr id="1193967508" name="Заголовок 1"/>
          <p:cNvSpPr txBox="1"/>
          <p:nvPr/>
        </p:nvSpPr>
        <p:spPr bwMode="auto">
          <a:xfrm>
            <a:off x="-104502" y="0"/>
            <a:ext cx="11153502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241243460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51519228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592595524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2074752434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149154246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pic>
        <p:nvPicPr>
          <p:cNvPr id="715687169" name="Рисунок 1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30334"/>
            <a:ext cx="12191999" cy="1083708"/>
          </a:xfrm>
          <a:prstGeom prst="rect">
            <a:avLst/>
          </a:prstGeom>
          <a:effectLst/>
        </p:spPr>
      </p:pic>
      <p:pic>
        <p:nvPicPr>
          <p:cNvPr id="1202269118" name="Picture 4" descr="Ростехнадзор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09800" y="24763"/>
            <a:ext cx="731527" cy="857790"/>
          </a:xfrm>
          <a:prstGeom prst="rect">
            <a:avLst/>
          </a:prstGeom>
          <a:noFill/>
          <a:ln>
            <a:noFill/>
          </a:ln>
        </p:spPr>
      </p:pic>
      <p:sp>
        <p:nvSpPr>
          <p:cNvPr id="822780831" name="TextBox 60"/>
          <p:cNvSpPr txBox="1"/>
          <p:nvPr/>
        </p:nvSpPr>
        <p:spPr bwMode="auto">
          <a:xfrm>
            <a:off x="1890885" y="69852"/>
            <a:ext cx="2952451" cy="600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Федеральная служба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по экологическому, технологическому 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и атомному надзору</a:t>
            </a:r>
            <a:endParaRPr/>
          </a:p>
        </p:txBody>
      </p:sp>
      <p:sp>
        <p:nvSpPr>
          <p:cNvPr id="622669842" name="TextBox 61"/>
          <p:cNvSpPr txBox="1"/>
          <p:nvPr/>
        </p:nvSpPr>
        <p:spPr bwMode="auto">
          <a:xfrm flipH="0" flipV="0">
            <a:off x="1890886" y="613806"/>
            <a:ext cx="2376377" cy="518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Сибирское управление Ростехнадзора</a:t>
            </a:r>
            <a:endParaRPr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38713187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371770" y="1053373"/>
            <a:ext cx="11820228" cy="42829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defRPr/>
            </a:pPr>
            <a:r>
              <a:rPr sz="2600" b="1" i="0" u="none">
                <a:solidFill>
                  <a:srgbClr val="2F5696"/>
                </a:solidFill>
                <a:latin typeface="Calibri"/>
                <a:ea typeface="Calibri"/>
                <a:cs typeface="Calibri"/>
              </a:rPr>
              <a:t>ТИПИЧНЫЕ НАРУШЕНИЯ И ИХ ПОСЛЕДСТВИЯ</a:t>
            </a:r>
            <a:endParaRPr/>
          </a:p>
        </p:txBody>
      </p:sp>
      <p:sp>
        <p:nvSpPr>
          <p:cNvPr id="1007295608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 algn="just">
              <a:buFont typeface="Arial"/>
              <a:buNone/>
              <a:defRPr/>
            </a:pPr>
            <a:r>
              <a:rPr sz="22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Нарушения при хранении: </a:t>
            </a:r>
            <a:endParaRPr sz="8000"/>
          </a:p>
          <a:p>
            <a:pPr algn="just"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Превышение допустимых объемов хранения – приводит к увеличению риска детонации.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sz="9000"/>
          </a:p>
          <a:p>
            <a:pPr algn="just"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Совместное хранение с горючими веществами (дизельное топливо, древесина, уголь) – усиливает взрывоопасность.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sz="9000"/>
          </a:p>
          <a:p>
            <a:pPr algn="just"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Отсутствие контроля температуры и влажности – при нагреве аммиачная селитра разлагается с выделением кислорода, что может спровоцировать взрыв.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Неисправность вентиляции и систем пожаротушения – увеличивает вероятность возгорания.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sz="9000"/>
          </a:p>
        </p:txBody>
      </p:sp>
      <p:sp>
        <p:nvSpPr>
          <p:cNvPr id="2125101871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74115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5883E4-C39C-A715-EE90-AF4D8D80FBDA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2326293" name="Заголовок 1"/>
          <p:cNvSpPr txBox="1"/>
          <p:nvPr/>
        </p:nvSpPr>
        <p:spPr bwMode="auto">
          <a:xfrm>
            <a:off x="2265784" y="145522"/>
            <a:ext cx="8048624" cy="88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br>
              <a:rPr lang="ru-RU" sz="4500" b="1">
                <a:solidFill>
                  <a:srgbClr val="FFC000"/>
                </a:solidFill>
                <a:latin typeface="Times New Roman"/>
                <a:cs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  <a:cs typeface="Times New Roman"/>
            </a:endParaRPr>
          </a:p>
        </p:txBody>
      </p:sp>
      <p:sp>
        <p:nvSpPr>
          <p:cNvPr id="1303713557" name="Заголовок 1"/>
          <p:cNvSpPr txBox="1"/>
          <p:nvPr/>
        </p:nvSpPr>
        <p:spPr bwMode="auto">
          <a:xfrm>
            <a:off x="-104502" y="0"/>
            <a:ext cx="11153502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142474497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761911949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96776986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704060140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666706317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pic>
        <p:nvPicPr>
          <p:cNvPr id="278394793" name="Рисунок 1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30334"/>
            <a:ext cx="12191999" cy="1083708"/>
          </a:xfrm>
          <a:prstGeom prst="rect">
            <a:avLst/>
          </a:prstGeom>
          <a:effectLst/>
        </p:spPr>
      </p:pic>
      <p:pic>
        <p:nvPicPr>
          <p:cNvPr id="928898987" name="Picture 4" descr="Ростехнадзор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09800" y="24763"/>
            <a:ext cx="731527" cy="857790"/>
          </a:xfrm>
          <a:prstGeom prst="rect">
            <a:avLst/>
          </a:prstGeom>
          <a:noFill/>
          <a:ln>
            <a:noFill/>
          </a:ln>
        </p:spPr>
      </p:pic>
      <p:sp>
        <p:nvSpPr>
          <p:cNvPr id="158720703" name="TextBox 60"/>
          <p:cNvSpPr txBox="1"/>
          <p:nvPr/>
        </p:nvSpPr>
        <p:spPr bwMode="auto">
          <a:xfrm>
            <a:off x="1890885" y="69852"/>
            <a:ext cx="2952451" cy="600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Федеральная служба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по экологическому, технологическому 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и атомному надзору</a:t>
            </a:r>
            <a:endParaRPr/>
          </a:p>
        </p:txBody>
      </p:sp>
      <p:sp>
        <p:nvSpPr>
          <p:cNvPr id="1480959683" name="TextBox 61"/>
          <p:cNvSpPr txBox="1"/>
          <p:nvPr/>
        </p:nvSpPr>
        <p:spPr bwMode="auto">
          <a:xfrm flipH="0" flipV="0">
            <a:off x="1890886" y="613806"/>
            <a:ext cx="2376377" cy="518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Сибирское управление Ростехнадзора</a:t>
            </a:r>
            <a:endParaRPr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55150369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371770" y="1053373"/>
            <a:ext cx="11820228" cy="42829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 algn="ctr">
              <a:defRPr/>
            </a:pPr>
            <a:br>
              <a:rPr sz="2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</a:br>
            <a:r>
              <a:rPr lang="ru-RU" sz="2800" b="1" i="0" u="none" strike="noStrike" cap="none" spc="0">
                <a:solidFill>
                  <a:srgbClr val="2F5696"/>
                </a:solidFill>
                <a:latin typeface="Calibri"/>
                <a:ea typeface="Calibri"/>
                <a:cs typeface="Calibri"/>
              </a:rPr>
              <a:t>ТИПИЧНЫЕ НАРУШЕНИЯ И ИХ ПОСЛЕДСТВИЯ </a:t>
            </a:r>
            <a:endParaRPr sz="2800"/>
          </a:p>
          <a:p>
            <a:pPr algn="ctr">
              <a:defRPr/>
            </a:pPr>
            <a:endParaRPr sz="28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32526824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 algn="just">
              <a:buFont typeface="Arial"/>
              <a:buNone/>
              <a:defRPr/>
            </a:pPr>
            <a:r>
              <a:rPr sz="22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Нарушения при транспортировании:</a:t>
            </a:r>
            <a:endParaRPr sz="8000"/>
          </a:p>
          <a:p>
            <a:pPr marL="0" indent="0" algn="just">
              <a:buFont typeface="Arial"/>
              <a:buNone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Использование неподходящего транспорта (отсутствие антистатической защиты, негерметичные емкости).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sz="8000"/>
          </a:p>
          <a:p>
            <a:pPr marL="0" indent="0" algn="just">
              <a:buFont typeface="Arial"/>
              <a:buNone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Перегрев груза (перевозка под прямыми солнечными лучами без защиты).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sz="8000"/>
          </a:p>
          <a:p>
            <a:pPr marL="0" indent="0" algn="just">
              <a:buFont typeface="Arial"/>
              <a:buNone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Механические повреждения упаковки – приводит к утечке и образованию взрывоопасной пыли.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sz="8000"/>
          </a:p>
          <a:p>
            <a:pPr marL="0" indent="0" algn="just">
              <a:buFont typeface="Arial"/>
              <a:buNone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Отсутствие маркировки и сопроводительных документов – затрудняет аварийное реагирование.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/>
          </a:p>
        </p:txBody>
      </p:sp>
      <p:sp>
        <p:nvSpPr>
          <p:cNvPr id="2076943243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008384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EAF12B9-0000-755C-B4F0-972947E58105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3242206" name="Заголовок 1"/>
          <p:cNvSpPr txBox="1"/>
          <p:nvPr/>
        </p:nvSpPr>
        <p:spPr bwMode="auto">
          <a:xfrm>
            <a:off x="2265784" y="145522"/>
            <a:ext cx="8048624" cy="88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br>
              <a:rPr lang="ru-RU" sz="4500" b="1">
                <a:solidFill>
                  <a:srgbClr val="FFC000"/>
                </a:solidFill>
                <a:latin typeface="Times New Roman"/>
                <a:cs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  <a:cs typeface="Times New Roman"/>
            </a:endParaRPr>
          </a:p>
        </p:txBody>
      </p:sp>
      <p:sp>
        <p:nvSpPr>
          <p:cNvPr id="72040520" name="Заголовок 1"/>
          <p:cNvSpPr txBox="1"/>
          <p:nvPr/>
        </p:nvSpPr>
        <p:spPr bwMode="auto">
          <a:xfrm>
            <a:off x="-104502" y="0"/>
            <a:ext cx="11153502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492860522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254038759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2062376356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893546110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sp>
        <p:nvSpPr>
          <p:cNvPr id="1757660190" name="Заголовок 1"/>
          <p:cNvSpPr txBox="1"/>
          <p:nvPr/>
        </p:nvSpPr>
        <p:spPr bwMode="auto">
          <a:xfrm>
            <a:off x="1143000" y="0"/>
            <a:ext cx="9905999" cy="102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6" tIns="36003" rIns="72006" bIns="36003"/>
          <a:lstStyle>
            <a:lvl1pPr defTabSz="719137">
              <a:lnSpc>
                <a:spcPct val="90000"/>
              </a:lnSpc>
              <a:spcBef>
                <a:spcPts val="999"/>
              </a:spcBef>
              <a:buFont typeface="Arial"/>
              <a:buChar char="•"/>
              <a:tabLst>
                <a:tab pos="9672637" algn="l"/>
              </a:tabLst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719137">
              <a:lnSpc>
                <a:spcPct val="90000"/>
              </a:lnSpc>
              <a:spcBef>
                <a:spcPts val="499"/>
              </a:spcBef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5pPr>
            <a:lvl6pPr marL="2514599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719137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tabLst>
                <a:tab pos="9672637" algn="l"/>
              </a:tabLs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br>
              <a:rPr lang="ru-RU" sz="4500">
                <a:solidFill>
                  <a:srgbClr val="FFC000"/>
                </a:solidFill>
                <a:latin typeface="Times New Roman"/>
              </a:rPr>
            </a:br>
            <a:endParaRPr lang="ru-RU" sz="600">
              <a:solidFill>
                <a:srgbClr val="EEECE1"/>
              </a:solidFill>
              <a:latin typeface="Calibri Light"/>
            </a:endParaRPr>
          </a:p>
        </p:txBody>
      </p:sp>
      <p:pic>
        <p:nvPicPr>
          <p:cNvPr id="53312442" name="Рисунок 1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30334"/>
            <a:ext cx="12191999" cy="1083708"/>
          </a:xfrm>
          <a:prstGeom prst="rect">
            <a:avLst/>
          </a:prstGeom>
          <a:effectLst/>
        </p:spPr>
      </p:pic>
      <p:pic>
        <p:nvPicPr>
          <p:cNvPr id="732262357" name="Picture 4" descr="Ростехнадзор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09800" y="24763"/>
            <a:ext cx="731527" cy="857790"/>
          </a:xfrm>
          <a:prstGeom prst="rect">
            <a:avLst/>
          </a:prstGeom>
          <a:noFill/>
          <a:ln>
            <a:noFill/>
          </a:ln>
        </p:spPr>
      </p:pic>
      <p:sp>
        <p:nvSpPr>
          <p:cNvPr id="1193450752" name="TextBox 60"/>
          <p:cNvSpPr txBox="1"/>
          <p:nvPr/>
        </p:nvSpPr>
        <p:spPr bwMode="auto">
          <a:xfrm>
            <a:off x="1890885" y="69852"/>
            <a:ext cx="2952451" cy="600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Федеральная служба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по экологическому, технологическому </a:t>
            </a:r>
            <a:endParaRPr/>
          </a:p>
          <a:p>
            <a:pPr>
              <a:defRPr/>
            </a:pPr>
            <a:r>
              <a:rPr lang="ru-RU" sz="1100">
                <a:ln w="0"/>
                <a:solidFill>
                  <a:schemeClr val="bg1"/>
                </a:solidFill>
                <a:latin typeface="Arial"/>
                <a:cs typeface="Arial"/>
              </a:rPr>
              <a:t>и атомному надзору</a:t>
            </a:r>
            <a:endParaRPr/>
          </a:p>
        </p:txBody>
      </p:sp>
      <p:sp>
        <p:nvSpPr>
          <p:cNvPr id="1295940030" name="TextBox 61"/>
          <p:cNvSpPr txBox="1"/>
          <p:nvPr/>
        </p:nvSpPr>
        <p:spPr bwMode="auto">
          <a:xfrm flipH="0" flipV="0">
            <a:off x="1890886" y="613806"/>
            <a:ext cx="2376377" cy="518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Сибирское управление Ростехнадзора</a:t>
            </a:r>
            <a:endParaRPr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7519034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371770" y="1053373"/>
            <a:ext cx="11820228" cy="56058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ctr">
              <a:defRPr/>
            </a:pPr>
            <a:r>
              <a:rPr sz="2200" b="1" i="0" u="none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ВЗРЫВ В МОРСКОМ ПОРТУ БЕЙРУТА (ЛИВАН)</a:t>
            </a:r>
            <a:endParaRPr/>
          </a:p>
        </p:txBody>
      </p:sp>
      <p:pic>
        <p:nvPicPr>
          <p:cNvPr id="1005210847" name=""/>
          <p:cNvPicPr>
            <a:picLocks noChangeAspect="1"/>
          </p:cNvPicPr>
          <p:nvPr>
            <p:ph idx="1"/>
          </p:nvPr>
        </p:nvPicPr>
        <p:blipFill>
          <a:blip r:embed="rId4"/>
          <a:stretch/>
        </p:blipFill>
        <p:spPr bwMode="auto">
          <a:xfrm rot="0" flipH="0" flipV="0">
            <a:off x="155252" y="2122752"/>
            <a:ext cx="5847643" cy="3289299"/>
          </a:xfrm>
          <a:prstGeom prst="rect">
            <a:avLst/>
          </a:prstGeom>
        </p:spPr>
      </p:pic>
      <p:sp>
        <p:nvSpPr>
          <p:cNvPr id="68779589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sz="1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 августа 2020 года </a:t>
            </a:r>
            <a:endParaRPr sz="1400" b="1"/>
          </a:p>
        </p:txBody>
      </p:sp>
      <p:sp>
        <p:nvSpPr>
          <p:cNvPr id="1702736651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5CA1FC-2F2F-465B-B7F6-1C3E1AFBA8DE}" type="slidenum">
              <a:rPr lang="ru-RU"/>
              <a:t/>
            </a:fld>
            <a:endParaRPr lang="ru-RU"/>
          </a:p>
        </p:txBody>
      </p:sp>
      <p:pic>
        <p:nvPicPr>
          <p:cNvPr id="2098693320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6149592" y="2123383"/>
            <a:ext cx="5837386" cy="3288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Р7-Офис/2024.4.1.625</Application>
  <DocSecurity>0</DocSecurity>
  <PresentationFormat>Произвольный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Коржнев Арсений Павлович</dc:creator>
  <cp:keywords/>
  <dc:description/>
  <dc:identifier/>
  <dc:language/>
  <cp:lastModifiedBy/>
  <cp:revision>370</cp:revision>
  <dcterms:created xsi:type="dcterms:W3CDTF">2023-12-14T06:19:28Z</dcterms:created>
  <dcterms:modified xsi:type="dcterms:W3CDTF">2025-08-26T07:49:06Z</dcterms:modified>
  <cp:category/>
  <cp:contentStatus/>
  <cp:version/>
</cp:coreProperties>
</file>